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82" r:id="rId6"/>
    <p:sldId id="283" r:id="rId7"/>
    <p:sldId id="286" r:id="rId8"/>
    <p:sldId id="294" r:id="rId9"/>
    <p:sldId id="289" r:id="rId10"/>
    <p:sldId id="290" r:id="rId11"/>
    <p:sldId id="262" r:id="rId12"/>
    <p:sldId id="261" r:id="rId13"/>
    <p:sldId id="288" r:id="rId14"/>
    <p:sldId id="291" r:id="rId15"/>
    <p:sldId id="292" r:id="rId16"/>
    <p:sldId id="293" r:id="rId17"/>
    <p:sldId id="280" r:id="rId18"/>
    <p:sldId id="28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layfair Display" pitchFamily="2" charset="77"/>
      <p:regular r:id="rId25"/>
      <p:bold r:id="rId26"/>
      <p:italic r:id="rId27"/>
      <p:boldItalic r:id="rId28"/>
    </p:embeddedFont>
    <p:embeddedFont>
      <p:font typeface="Rubik" pitchFamily="2" charset="-79"/>
      <p:regular r:id="rId29"/>
      <p:bold r:id="rId30"/>
      <p:italic r:id="rId31"/>
      <p:boldItalic r:id="rId32"/>
    </p:embeddedFont>
    <p:embeddedFont>
      <p:font typeface="Rubik Light" pitchFamily="2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8"/>
    <p:restoredTop sz="94718"/>
  </p:normalViewPr>
  <p:slideViewPr>
    <p:cSldViewPr snapToGrid="0">
      <p:cViewPr varScale="1">
        <p:scale>
          <a:sx n="112" d="100"/>
          <a:sy n="112" d="100"/>
        </p:scale>
        <p:origin x="10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02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034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59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38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64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181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14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943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69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 descr="D:\Beetroot_work\Logo\BA_Logo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94" y="473512"/>
            <a:ext cx="2402230" cy="10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20677" y="875906"/>
            <a:ext cx="8178672" cy="183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7200" b="1" dirty="0">
                <a:solidFill>
                  <a:srgbClr val="F1B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 Lesson</a:t>
            </a:r>
            <a:endParaRPr sz="7200" b="1" i="0" u="none" strike="noStrike" cap="none" dirty="0">
              <a:solidFill>
                <a:srgbClr val="F1B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98" y="3456384"/>
            <a:ext cx="963739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197555" y="4537388"/>
            <a:ext cx="2477170" cy="67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Viktoriia</a:t>
            </a:r>
            <a:r>
              <a:rPr lang="en-GB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20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Dvornyk</a:t>
            </a:r>
            <a:endParaRPr lang="en-GB"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Date: 29-10-2022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" descr="C:\Users\gelya\OneDrive\Рабочий стол\A_web_partnership-0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5840" y="620688"/>
            <a:ext cx="6075669" cy="53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3;p4">
            <a:extLst>
              <a:ext uri="{FF2B5EF4-FFF2-40B4-BE49-F238E27FC236}">
                <a16:creationId xmlns:a16="http://schemas.microsoft.com/office/drawing/2014/main" id="{EAADB302-DC26-594E-86E1-A5F80F04B6A4}"/>
              </a:ext>
            </a:extLst>
          </p:cNvPr>
          <p:cNvSpPr txBox="1"/>
          <p:nvPr/>
        </p:nvSpPr>
        <p:spPr>
          <a:xfrm>
            <a:off x="944679" y="2475449"/>
            <a:ext cx="406275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GB" sz="3200" b="1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Boolean operators, if else, while, for</a:t>
            </a:r>
            <a:endParaRPr sz="32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D3116-98E3-A746-81D5-206FBB56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168400"/>
            <a:ext cx="95377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606824" y="2492896"/>
            <a:ext cx="10585176" cy="3881576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513700" y="2546193"/>
            <a:ext cx="8595900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Decision making is required when we want to execute a code only if a certain condition is satisfied.</a:t>
            </a:r>
          </a:p>
          <a:p>
            <a:pPr lvl="0"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If the test expression is </a:t>
            </a:r>
            <a:r>
              <a:rPr lang="en-US" sz="2000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False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the statement(s) is </a:t>
            </a:r>
            <a:r>
              <a:rPr lang="en-US" sz="2000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not</a:t>
            </a: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executed.</a:t>
            </a:r>
          </a:p>
          <a:p>
            <a:pPr lvl="0"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For example:</a:t>
            </a:r>
          </a:p>
        </p:txBody>
      </p:sp>
      <p:sp>
        <p:nvSpPr>
          <p:cNvPr id="151" name="Google Shape;151;p7"/>
          <p:cNvSpPr txBox="1"/>
          <p:nvPr/>
        </p:nvSpPr>
        <p:spPr>
          <a:xfrm>
            <a:off x="3226447" y="762000"/>
            <a:ext cx="573910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4000"/>
            </a:pPr>
            <a:r>
              <a:rPr lang="en-US" sz="4000" b="1" dirty="0">
                <a:solidFill>
                  <a:srgbClr val="F1B828"/>
                </a:solidFill>
                <a:latin typeface="Playfair Display"/>
                <a:ea typeface="Arial"/>
                <a:cs typeface="Arial"/>
                <a:sym typeface="Playfair Display"/>
              </a:rPr>
              <a:t>if statement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3760" y="-756347"/>
            <a:ext cx="1522577" cy="30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A864A-5046-E647-A823-F7970EFC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15" y="3696048"/>
            <a:ext cx="6430202" cy="29360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5381829" y="807707"/>
            <a:ext cx="120781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if … else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5414959" y="3522351"/>
            <a:ext cx="41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if … </a:t>
            </a:r>
            <a:r>
              <a:rPr lang="en-GB" sz="2000" dirty="0" err="1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elif</a:t>
            </a:r>
            <a:r>
              <a:rPr lang="en-GB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 … 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" y="1207776"/>
            <a:ext cx="495935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9D225D-ABFF-FE4E-8044-7DFDDC5F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59" y="1485663"/>
            <a:ext cx="2349500" cy="107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33486-24DB-2545-BDC6-412567C8D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959" y="4109726"/>
            <a:ext cx="2393885" cy="1535700"/>
          </a:xfrm>
          <a:prstGeom prst="rect">
            <a:avLst/>
          </a:prstGeom>
        </p:spPr>
      </p:pic>
      <p:sp>
        <p:nvSpPr>
          <p:cNvPr id="11" name="Google Shape;137;p6">
            <a:extLst>
              <a:ext uri="{FF2B5EF4-FFF2-40B4-BE49-F238E27FC236}">
                <a16:creationId xmlns:a16="http://schemas.microsoft.com/office/drawing/2014/main" id="{C3B9BCED-02F0-684B-85FF-42D16AD984F6}"/>
              </a:ext>
            </a:extLst>
          </p:cNvPr>
          <p:cNvSpPr/>
          <p:nvPr/>
        </p:nvSpPr>
        <p:spPr>
          <a:xfrm>
            <a:off x="9082499" y="2443654"/>
            <a:ext cx="16915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Nested 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51DF-B56D-8C4E-A9F9-4BD0072B9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741" y="2926969"/>
            <a:ext cx="3290031" cy="1463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4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41" y="1666362"/>
            <a:ext cx="4104456" cy="3250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5401861" y="814307"/>
            <a:ext cx="450745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GB" sz="4000" b="1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while statement</a:t>
            </a:r>
          </a:p>
        </p:txBody>
      </p:sp>
      <p:sp>
        <p:nvSpPr>
          <p:cNvPr id="7" name="Google Shape;130;p5">
            <a:extLst>
              <a:ext uri="{FF2B5EF4-FFF2-40B4-BE49-F238E27FC236}">
                <a16:creationId xmlns:a16="http://schemas.microsoft.com/office/drawing/2014/main" id="{3540A073-4251-9C43-8117-233F1DAE7E80}"/>
              </a:ext>
            </a:extLst>
          </p:cNvPr>
          <p:cNvSpPr txBox="1"/>
          <p:nvPr/>
        </p:nvSpPr>
        <p:spPr>
          <a:xfrm>
            <a:off x="5317002" y="2019206"/>
            <a:ext cx="5472600" cy="43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while loop in Python is used to iterate over a block of code as long as the test expression (condition) is true</a:t>
            </a:r>
          </a:p>
          <a:p>
            <a:pPr lvl="0" algn="just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 generally use this loop when we don't know the number of times to iterate beforehand</a:t>
            </a:r>
          </a:p>
          <a:p>
            <a:pPr lvl="0" algn="just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Same as with for loops, while loops can also have an optional </a:t>
            </a:r>
            <a:r>
              <a:rPr lang="en-GB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else</a:t>
            </a: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block</a:t>
            </a:r>
          </a:p>
          <a:p>
            <a:pPr lvl="0" algn="just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else part is executed if the condition in the while loop evaluates to False</a:t>
            </a: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137;p6">
            <a:extLst>
              <a:ext uri="{FF2B5EF4-FFF2-40B4-BE49-F238E27FC236}">
                <a16:creationId xmlns:a16="http://schemas.microsoft.com/office/drawing/2014/main" id="{018FC7A0-9E8D-454A-B286-CB787EDDCE4B}"/>
              </a:ext>
            </a:extLst>
          </p:cNvPr>
          <p:cNvSpPr/>
          <p:nvPr/>
        </p:nvSpPr>
        <p:spPr>
          <a:xfrm>
            <a:off x="5317002" y="3895124"/>
            <a:ext cx="508926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2000" dirty="0">
                <a:solidFill>
                  <a:srgbClr val="5A558D"/>
                </a:solidFill>
                <a:latin typeface="Rubik Light"/>
                <a:ea typeface="Rubik Light"/>
                <a:cs typeface="Rubik Light"/>
                <a:sym typeface="Rubik Light"/>
              </a:rPr>
              <a:t>While loop with else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732E3-AE8F-DE4B-91E7-CBEC7A698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875" y="3247424"/>
            <a:ext cx="2844800" cy="64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0A553-AF79-9F43-9965-996049B25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957" y="5123342"/>
            <a:ext cx="2558718" cy="1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26004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94531" y="1566328"/>
            <a:ext cx="529998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3000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break and continue</a:t>
            </a:r>
          </a:p>
        </p:txBody>
      </p:sp>
      <p:sp>
        <p:nvSpPr>
          <p:cNvPr id="130" name="Google Shape;130;p5"/>
          <p:cNvSpPr txBox="1"/>
          <p:nvPr/>
        </p:nvSpPr>
        <p:spPr>
          <a:xfrm>
            <a:off x="321912" y="2962566"/>
            <a:ext cx="4647653" cy="207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  <a:buSzPts val="1400"/>
            </a:pPr>
            <a:r>
              <a:rPr lang="en-GB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Python break statement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break statement terminates the loop containing it</a:t>
            </a: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If the break statement is inside a nested loop (loop inside another loop), the break statement will terminate the innermost loop</a:t>
            </a: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EB866-F342-0448-9B8E-1B26F7BF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477" y="3646836"/>
            <a:ext cx="5283758" cy="30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4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26004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94531" y="1566328"/>
            <a:ext cx="529998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3000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break and continue</a:t>
            </a:r>
          </a:p>
        </p:txBody>
      </p:sp>
      <p:sp>
        <p:nvSpPr>
          <p:cNvPr id="130" name="Google Shape;130;p5"/>
          <p:cNvSpPr txBox="1"/>
          <p:nvPr/>
        </p:nvSpPr>
        <p:spPr>
          <a:xfrm>
            <a:off x="321912" y="2962566"/>
            <a:ext cx="4647653" cy="157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  <a:buSzPts val="1400"/>
            </a:pPr>
            <a:r>
              <a:rPr lang="en-GB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Python continue statement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continue statement is used to skip the rest of the code inside a loop for the current iteration only</a:t>
            </a: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Loop does not terminate but continues on with the next iteration</a:t>
            </a: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54763D-BC9E-9F4E-8FD7-E0990253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284" y="3640806"/>
            <a:ext cx="4682098" cy="31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4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is None?</a:t>
            </a:r>
            <a:endParaRPr sz="4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5916136" y="1664557"/>
            <a:ext cx="472819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595959"/>
              </a:buClr>
              <a:buSzPts val="2000"/>
            </a:pPr>
            <a:r>
              <a:rPr lang="en-US" sz="2000" b="1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None</a:t>
            </a: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 is used to define a null value</a:t>
            </a:r>
          </a:p>
          <a:p>
            <a:pPr lvl="0">
              <a:lnSpc>
                <a:spcPct val="150000"/>
              </a:lnSpc>
              <a:buClr>
                <a:srgbClr val="595959"/>
              </a:buClr>
              <a:buSzPts val="2000"/>
            </a:pPr>
            <a:endParaRPr lang="en-US" sz="2000" dirty="0">
              <a:solidFill>
                <a:srgbClr val="595959"/>
              </a:solidFill>
              <a:latin typeface="Rubik"/>
              <a:cs typeface="Rubik"/>
              <a:sym typeface="Rubik"/>
            </a:endParaRPr>
          </a:p>
          <a:p>
            <a:pPr lvl="0">
              <a:lnSpc>
                <a:spcPct val="150000"/>
              </a:lnSpc>
              <a:buClr>
                <a:srgbClr val="595959"/>
              </a:buClr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It is not the same as an empty string, False, or a zero. It is a data type of the class </a:t>
            </a:r>
            <a:r>
              <a:rPr lang="en-US" sz="2000" dirty="0" err="1">
                <a:solidFill>
                  <a:srgbClr val="595959"/>
                </a:solidFill>
                <a:latin typeface="Rubik"/>
                <a:cs typeface="Rubik"/>
                <a:sym typeface="Rubik"/>
              </a:rPr>
              <a:t>NoneType</a:t>
            </a: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 object</a:t>
            </a: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06ED22-80A5-9949-8022-1E147F6F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233" y="4141268"/>
            <a:ext cx="3098373" cy="2484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9A50-A888-A54E-9CD1-5DB91E8BD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134" y="5262204"/>
            <a:ext cx="2489200" cy="673100"/>
          </a:xfrm>
          <a:prstGeom prst="rect">
            <a:avLst/>
          </a:prstGeom>
        </p:spPr>
      </p:pic>
      <p:sp>
        <p:nvSpPr>
          <p:cNvPr id="11" name="Google Shape;115;p3">
            <a:extLst>
              <a:ext uri="{FF2B5EF4-FFF2-40B4-BE49-F238E27FC236}">
                <a16:creationId xmlns:a16="http://schemas.microsoft.com/office/drawing/2014/main" id="{BCD574A6-897C-E542-8FD3-79C14FE3BBB2}"/>
              </a:ext>
            </a:extLst>
          </p:cNvPr>
          <p:cNvSpPr txBox="1"/>
          <p:nvPr/>
        </p:nvSpPr>
        <p:spPr>
          <a:xfrm>
            <a:off x="8986265" y="4627713"/>
            <a:ext cx="113693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595959"/>
              </a:buClr>
              <a:buSzPts val="2000"/>
            </a:pP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56034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5" descr="C:\Users\gelya\OneDrive\Рабочий стол\A_web_contac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299" y="692697"/>
            <a:ext cx="5419403" cy="341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 descr="C:\Users\gelya\OneDrive\Рабочий стол\Ph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021" y="4605677"/>
            <a:ext cx="489235" cy="4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 descr="C:\Users\gelya\OneDrive\Рабочий стол\linkedin2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8962" y="5233655"/>
            <a:ext cx="257352" cy="257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/>
          <p:nvPr/>
        </p:nvSpPr>
        <p:spPr>
          <a:xfrm>
            <a:off x="7818431" y="4542193"/>
            <a:ext cx="3007394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+380982759822</a:t>
            </a:r>
            <a:br>
              <a:rPr lang="en-GB" sz="22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viktoriia</a:t>
            </a:r>
            <a:r>
              <a:rPr lang="uk-UA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-</a:t>
            </a:r>
            <a:r>
              <a:rPr lang="en-GB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dvornyk</a:t>
            </a:r>
            <a:endParaRPr lang="en-GB" sz="2200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VikaDvornyk</a:t>
            </a:r>
            <a:endParaRPr sz="2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2171476" y="4773025"/>
            <a:ext cx="46653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Viktoriia</a:t>
            </a:r>
            <a:r>
              <a:rPr lang="en-US" sz="3600" b="1" i="0" u="none" strike="noStrike" cap="none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600" b="1" i="0" u="none" strike="noStrike" cap="none" dirty="0" err="1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Dvornyk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25">
            <a:extLst>
              <a:ext uri="{FF2B5EF4-FFF2-40B4-BE49-F238E27FC236}">
                <a16:creationId xmlns:a16="http://schemas.microsoft.com/office/drawing/2014/main" id="{8347E4BF-AA6E-574F-BD94-56CE3337BAF1}"/>
              </a:ext>
            </a:extLst>
          </p:cNvPr>
          <p:cNvSpPr/>
          <p:nvPr/>
        </p:nvSpPr>
        <p:spPr>
          <a:xfrm>
            <a:off x="6655871" y="5544818"/>
            <a:ext cx="1192198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sz="22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sz="22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6939670" y="5393508"/>
            <a:ext cx="41260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5A558D"/>
                </a:solidFill>
                <a:latin typeface="Rubik"/>
                <a:ea typeface="Rubik"/>
                <a:cs typeface="Rubik"/>
                <a:sym typeface="Rubik"/>
              </a:rPr>
              <a:t>beetroot.academy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1219200" y="4998968"/>
            <a:ext cx="487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sz="6000" b="1" i="0" u="none" strike="noStrike" cap="none" dirty="0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7325" y="5506799"/>
            <a:ext cx="326426" cy="3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812376" y="4686450"/>
            <a:ext cx="456724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Let's get it started </a:t>
            </a:r>
            <a:endParaRPr sz="40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876" y="2982898"/>
            <a:ext cx="10804124" cy="38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387876" y="2982898"/>
            <a:ext cx="10799460" cy="3875102"/>
          </a:xfrm>
          <a:prstGeom prst="rect">
            <a:avLst/>
          </a:prstGeom>
          <a:solidFill>
            <a:srgbClr val="FFF0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20677" y="809320"/>
            <a:ext cx="5284814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 i="0" u="none" strike="noStrike" cap="none">
                <a:solidFill>
                  <a:srgbClr val="5A558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Content</a:t>
            </a:r>
            <a:endParaRPr sz="4000" b="1" i="0" u="none" strike="noStrike" cap="none">
              <a:solidFill>
                <a:srgbClr val="5A558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5916136" y="1664557"/>
            <a:ext cx="472819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Boolean operators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cs typeface="Rubik"/>
                <a:sym typeface="Rubik"/>
              </a:rPr>
              <a:t>if else statements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while statement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break and continue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What is None?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or statement</a:t>
            </a:r>
            <a:endParaRPr sz="2000" b="0" i="0" u="none" strike="noStrike" cap="none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04" y="3938476"/>
            <a:ext cx="2055033" cy="16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41" y="1666362"/>
            <a:ext cx="4104456" cy="3250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5401861" y="814307"/>
            <a:ext cx="3872767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FF6D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Boolean operators</a:t>
            </a:r>
            <a:endParaRPr sz="4000" b="1" i="0" u="none" strike="noStrike" cap="none" dirty="0">
              <a:solidFill>
                <a:srgbClr val="FF6D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Google Shape;130;p5">
            <a:extLst>
              <a:ext uri="{FF2B5EF4-FFF2-40B4-BE49-F238E27FC236}">
                <a16:creationId xmlns:a16="http://schemas.microsoft.com/office/drawing/2014/main" id="{3540A073-4251-9C43-8117-233F1DAE7E80}"/>
              </a:ext>
            </a:extLst>
          </p:cNvPr>
          <p:cNvSpPr txBox="1"/>
          <p:nvPr/>
        </p:nvSpPr>
        <p:spPr>
          <a:xfrm>
            <a:off x="5317002" y="2019206"/>
            <a:ext cx="5472600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Python </a:t>
            </a:r>
            <a:r>
              <a:rPr lang="en-GB" b="1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Boolean</a:t>
            </a: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type is one of Python’s built-in data types</a:t>
            </a: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It’s used to represent the truth value of an expression</a:t>
            </a:r>
            <a:endParaRPr lang="ru-RU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For example,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expression 1 &lt;= 2 is True</a:t>
            </a:r>
            <a:r>
              <a:rPr lang="en-US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while the expression 0 == 1 is False</a:t>
            </a: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b="1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24DA1-48CA-EE44-94A4-75151778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78" y="3428033"/>
            <a:ext cx="3427248" cy="3223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2600413"/>
            <a:ext cx="12235036" cy="4274487"/>
          </a:xfrm>
          <a:prstGeom prst="rect">
            <a:avLst/>
          </a:prstGeom>
          <a:solidFill>
            <a:srgbClr val="F2F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94531" y="1566328"/>
            <a:ext cx="529998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GB" sz="3000" dirty="0">
                <a:solidFill>
                  <a:srgbClr val="FF6D54"/>
                </a:solidFill>
                <a:latin typeface="Rubik Light"/>
                <a:ea typeface="Rubik Light"/>
                <a:cs typeface="Rubik Light"/>
                <a:sym typeface="Rubik Light"/>
              </a:rPr>
              <a:t>The Python Boolean Type</a:t>
            </a:r>
          </a:p>
        </p:txBody>
      </p:sp>
      <p:sp>
        <p:nvSpPr>
          <p:cNvPr id="130" name="Google Shape;130;p5"/>
          <p:cNvSpPr txBox="1"/>
          <p:nvPr/>
        </p:nvSpPr>
        <p:spPr>
          <a:xfrm>
            <a:off x="321912" y="2962566"/>
            <a:ext cx="4647653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 Python Boolean type has only two possible values:</a:t>
            </a:r>
          </a:p>
          <a:p>
            <a:pPr marL="285750" lvl="0" indent="-285750">
              <a:lnSpc>
                <a:spcPct val="115000"/>
              </a:lnSpc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True</a:t>
            </a:r>
          </a:p>
          <a:p>
            <a:pPr marL="285750" lvl="0" indent="-285750">
              <a:lnSpc>
                <a:spcPct val="115000"/>
              </a:lnSpc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False</a:t>
            </a: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r>
              <a:rPr lang="en-GB" dirty="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No other value will have bool as its type. You can check the type of True and False with the built-in type():</a:t>
            </a: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>
              <a:lnSpc>
                <a:spcPct val="115000"/>
              </a:lnSpc>
              <a:buSzPts val="1400"/>
            </a:pPr>
            <a:endParaRPr lang="en-GB" dirty="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5" descr="C:\Users\gelya\OneDrive\Рабочий стол\A_web_courses_Header_ill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56" y="116632"/>
            <a:ext cx="4150891" cy="3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385F11-FF37-E44C-9D26-C0C38A391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67" y="3389331"/>
            <a:ext cx="3552207" cy="29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194B2-DE59-6743-BA2C-2581A2DA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25" y="274227"/>
            <a:ext cx="9020313" cy="63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8DE9F-1A6F-8142-BBCB-234A61A6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778000"/>
            <a:ext cx="9690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lean Operators in Python | Different Boolean Operators in Python">
            <a:extLst>
              <a:ext uri="{FF2B5EF4-FFF2-40B4-BE49-F238E27FC236}">
                <a16:creationId xmlns:a16="http://schemas.microsoft.com/office/drawing/2014/main" id="{14A79919-9713-3CB8-B795-9AB3AE20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46" y="3937842"/>
            <a:ext cx="6417249" cy="210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lean Operators in Python | Different Boolean Operators in Python">
            <a:extLst>
              <a:ext uri="{FF2B5EF4-FFF2-40B4-BE49-F238E27FC236}">
                <a16:creationId xmlns:a16="http://schemas.microsoft.com/office/drawing/2014/main" id="{657FD046-2A6A-53AF-4C14-7FD6A25C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9" y="1107807"/>
            <a:ext cx="6607901" cy="22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33970-E660-1948-7596-BC46A20B315F}"/>
              </a:ext>
            </a:extLst>
          </p:cNvPr>
          <p:cNvSpPr txBox="1"/>
          <p:nvPr/>
        </p:nvSpPr>
        <p:spPr>
          <a:xfrm>
            <a:off x="3659414" y="48384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2400" dirty="0"/>
              <a:t>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82D2D-4FC5-0641-A8FA-6B52829187C4}"/>
              </a:ext>
            </a:extLst>
          </p:cNvPr>
          <p:cNvSpPr txBox="1"/>
          <p:nvPr/>
        </p:nvSpPr>
        <p:spPr>
          <a:xfrm>
            <a:off x="8246255" y="339502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2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8916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F96F6-C878-6D43-9565-D5FD3B94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85850"/>
            <a:ext cx="9702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243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393</Words>
  <Application>Microsoft Macintosh PowerPoint</Application>
  <PresentationFormat>Widescreen</PresentationFormat>
  <Paragraphs>83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Playfair Display</vt:lpstr>
      <vt:lpstr>Rubik Light</vt:lpstr>
      <vt:lpstr>Calibri</vt:lpstr>
      <vt:lpstr>Rubik</vt:lpstr>
      <vt:lpstr>Arial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Viktoriia Dvornyk</cp:lastModifiedBy>
  <cp:revision>52</cp:revision>
  <dcterms:modified xsi:type="dcterms:W3CDTF">2022-10-28T20:10:06Z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